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2"/>
  </p:notesMasterIdLst>
  <p:handoutMasterIdLst>
    <p:handoutMasterId r:id="rId43"/>
  </p:handoutMasterIdLst>
  <p:sldIdLst>
    <p:sldId id="256" r:id="rId2"/>
    <p:sldId id="376" r:id="rId3"/>
    <p:sldId id="395" r:id="rId4"/>
    <p:sldId id="362" r:id="rId5"/>
    <p:sldId id="363" r:id="rId6"/>
    <p:sldId id="364" r:id="rId7"/>
    <p:sldId id="365" r:id="rId8"/>
    <p:sldId id="366" r:id="rId9"/>
    <p:sldId id="368" r:id="rId10"/>
    <p:sldId id="402" r:id="rId11"/>
    <p:sldId id="373" r:id="rId12"/>
    <p:sldId id="372" r:id="rId13"/>
    <p:sldId id="375" r:id="rId14"/>
    <p:sldId id="397" r:id="rId15"/>
    <p:sldId id="398" r:id="rId16"/>
    <p:sldId id="377" r:id="rId17"/>
    <p:sldId id="403" r:id="rId18"/>
    <p:sldId id="399" r:id="rId19"/>
    <p:sldId id="391" r:id="rId20"/>
    <p:sldId id="392" r:id="rId21"/>
    <p:sldId id="379" r:id="rId22"/>
    <p:sldId id="380" r:id="rId23"/>
    <p:sldId id="381" r:id="rId24"/>
    <p:sldId id="393" r:id="rId25"/>
    <p:sldId id="400" r:id="rId26"/>
    <p:sldId id="401" r:id="rId27"/>
    <p:sldId id="382" r:id="rId28"/>
    <p:sldId id="404" r:id="rId29"/>
    <p:sldId id="405" r:id="rId30"/>
    <p:sldId id="406" r:id="rId31"/>
    <p:sldId id="394" r:id="rId32"/>
    <p:sldId id="383" r:id="rId33"/>
    <p:sldId id="384" r:id="rId34"/>
    <p:sldId id="385" r:id="rId35"/>
    <p:sldId id="386" r:id="rId36"/>
    <p:sldId id="387" r:id="rId37"/>
    <p:sldId id="388" r:id="rId38"/>
    <p:sldId id="389" r:id="rId39"/>
    <p:sldId id="390" r:id="rId40"/>
    <p:sldId id="378" r:id="rId41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787"/>
    <p:restoredTop sz="90929"/>
  </p:normalViewPr>
  <p:slideViewPr>
    <p:cSldViewPr>
      <p:cViewPr varScale="1">
        <p:scale>
          <a:sx n="76" d="100"/>
          <a:sy n="76" d="100"/>
        </p:scale>
        <p:origin x="140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-14430"/>
    </p:cViewPr>
  </p:sorterViewPr>
  <p:notesViewPr>
    <p:cSldViewPr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 dirty="0">
                <a:solidFill>
                  <a:schemeClr val="bg2">
                    <a:lumMod val="50000"/>
                  </a:schemeClr>
                </a:solidFill>
              </a:rPr>
              <a:t>Food and Beverage Management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4941168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© 2016 Cousins et al: </a:t>
            </a:r>
            <a:r>
              <a:rPr lang="en-GB" altLang="en-US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Food and Beverage Management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4</a:t>
            </a:r>
            <a:r>
              <a:rPr lang="en-GB" altLang="en-US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</a:t>
            </a:r>
            <a:r>
              <a:rPr lang="en-GB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edition, Goodfellow Publishers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85184" y="8676456"/>
            <a:ext cx="1772816" cy="46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96B9AA-3ABD-4774-B49E-25C433D53B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3713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 altLang="en-US"/>
              <a:t>Food and Beverage Management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34400"/>
            <a:ext cx="3581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137773-91BD-4777-98D0-DEF7E5184FC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703213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7681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altLang="en-US"/>
              <a:t>Food and Beverage Management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altLang="en-US"/>
              <a:t>Cousins et al: </a:t>
            </a:r>
            <a:r>
              <a:rPr lang="en-GB" altLang="en-US" i="1"/>
              <a:t>Food and Beverage Management</a:t>
            </a:r>
            <a:r>
              <a:rPr lang="en-GB" altLang="en-US"/>
              <a:t>, 3</a:t>
            </a:r>
            <a:r>
              <a:rPr lang="en-GB" altLang="en-US" baseline="30000"/>
              <a:t>rd</a:t>
            </a:r>
            <a:r>
              <a:rPr lang="en-GB" altLang="en-US"/>
              <a:t> edition, Goodfellows Publishers ©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37773-91BD-4777-98D0-DEF7E5184FCF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1723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dirty="0"/>
              <a:t>Click to Edit Master Title Style</a:t>
            </a:r>
          </a:p>
        </p:txBody>
      </p:sp>
      <p:sp>
        <p:nvSpPr>
          <p:cNvPr id="4711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2420888"/>
            <a:ext cx="6400800" cy="1296144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en-US" noProof="0" dirty="0"/>
              <a:t>Click to edit Master subtitle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974C5D-CFEE-4336-BD10-8296FA905E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48264" y="3927559"/>
            <a:ext cx="1960238" cy="27772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34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65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9303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q"/>
              <a:defRPr/>
            </a:lvl1pPr>
            <a:lvl2pPr>
              <a:buClr>
                <a:schemeClr val="tx2">
                  <a:lumMod val="75000"/>
                </a:schemeClr>
              </a:buClr>
              <a:defRPr/>
            </a:lvl2pPr>
            <a:lvl3pPr marL="1143000" indent="-228600">
              <a:buClr>
                <a:srgbClr val="002060"/>
              </a:buClr>
              <a:buFont typeface="Courier New" panose="02070309020205020404" pitchFamily="49" charset="0"/>
              <a:buChar char="o"/>
              <a:defRPr/>
            </a:lvl3pPr>
            <a:lvl5pPr marL="2057400" indent="-2286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324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90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584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2040" y="206084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85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84482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2636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84482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636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234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3037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03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3748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49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4750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4608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59606" y="61150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4609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9925" y="2060848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 userDrawn="1"/>
        </p:nvSpPr>
        <p:spPr bwMode="auto">
          <a:xfrm>
            <a:off x="2039938" y="6614270"/>
            <a:ext cx="7104062" cy="2437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0" hangingPunct="0"/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2022 Cousins et al: </a:t>
            </a:r>
            <a:r>
              <a:rPr lang="en-GB" altLang="en-US" sz="1100" i="1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Food and Beverage Management</a:t>
            </a:r>
            <a:r>
              <a:rPr lang="en-GB" altLang="en-US" sz="11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6th edition, Goodfellow Publishers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2060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altLang="en-US" dirty="0"/>
              <a:t>Food and Beverage Management</a:t>
            </a:r>
            <a:br>
              <a:rPr lang="en-GB" altLang="en-US" dirty="0"/>
            </a:br>
            <a:r>
              <a:rPr lang="en-GB" altLang="en-US" dirty="0"/>
              <a:t>The sixth edition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2420888"/>
            <a:ext cx="8568952" cy="1656184"/>
          </a:xfrm>
        </p:spPr>
        <p:txBody>
          <a:bodyPr/>
          <a:lstStyle/>
          <a:p>
            <a:r>
              <a:rPr lang="en-GB" altLang="en-US" dirty="0"/>
              <a:t>Chapter 5</a:t>
            </a:r>
          </a:p>
          <a:p>
            <a:r>
              <a:rPr lang="en-GB" altLang="en-US"/>
              <a:t>Food Production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DA376-D38D-DA12-90CC-845C45FE4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Meal traditions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FAB89-94EB-EFEA-DB06-94CD27AF3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Most commonly breakfast, lunch, afternoon tea and dinner</a:t>
            </a:r>
          </a:p>
          <a:p>
            <a:endParaRPr lang="en-GB" sz="2800" dirty="0"/>
          </a:p>
          <a:p>
            <a:r>
              <a:rPr lang="en-US" sz="2800" dirty="0"/>
              <a:t>Some operations have broken away from these traditions by offering all day meus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01271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 construction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491256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 addition to traditional meal types there are demands for: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Special party or function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National or specialty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Hospital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Menus for people at work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Vegetarian and vegan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Menus for children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Floor/room service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Lounge service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Airline tray service menus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Rail service menus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183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 policy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Developed to: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Establish the needs of the customer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Predict what the customer is likely to buy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Ensure a means of communication with customers</a:t>
            </a:r>
            <a:endParaRPr lang="en-GB" altLang="en-US" sz="2400" dirty="0"/>
          </a:p>
          <a:p>
            <a:pPr lvl="1"/>
            <a:r>
              <a:rPr lang="en-GB" altLang="en-US" sz="2400" dirty="0">
                <a:cs typeface="Times New Roman" pitchFamily="18" charset="0"/>
              </a:rPr>
              <a:t>Determine how much the customer will spend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Ensure efficient purchasing and preparation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Keep within profitably objectives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Effectively control the operation</a:t>
            </a:r>
          </a:p>
        </p:txBody>
      </p:sp>
    </p:spTree>
    <p:extLst>
      <p:ext uri="{BB962C8B-B14F-4D97-AF65-F5344CB8AC3E}">
        <p14:creationId xmlns:p14="http://schemas.microsoft.com/office/powerpoint/2010/main" val="2864087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Key influences on menus</a:t>
            </a:r>
            <a:r>
              <a:rPr lang="en-GB" alt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988840"/>
            <a:ext cx="7772400" cy="4320480"/>
          </a:xfrm>
        </p:spPr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Gastro-history and gastro-geography</a:t>
            </a:r>
          </a:p>
          <a:p>
            <a:r>
              <a:rPr lang="en-GB" altLang="en-US" sz="2800" dirty="0">
                <a:cs typeface="Times New Roman" pitchFamily="18" charset="0"/>
              </a:rPr>
              <a:t>Relationship between health and eating</a:t>
            </a:r>
          </a:p>
          <a:p>
            <a:r>
              <a:rPr lang="en-GB" altLang="en-US" sz="2800" dirty="0">
                <a:cs typeface="Times New Roman" pitchFamily="18" charset="0"/>
              </a:rPr>
              <a:t>Dietary requirements including cultural and religious influences</a:t>
            </a:r>
          </a:p>
          <a:p>
            <a:r>
              <a:rPr lang="en-GB" altLang="en-US" sz="2800" dirty="0">
                <a:cs typeface="Times New Roman" pitchFamily="18" charset="0"/>
              </a:rPr>
              <a:t>Vegetarianism</a:t>
            </a:r>
          </a:p>
          <a:p>
            <a:r>
              <a:rPr lang="en-GB" altLang="en-US" sz="2800" dirty="0">
                <a:cs typeface="Times New Roman" pitchFamily="18" charset="0"/>
              </a:rPr>
              <a:t>Prominent chefs and media</a:t>
            </a:r>
          </a:p>
          <a:p>
            <a:r>
              <a:rPr lang="en-GB" altLang="en-US" sz="2800" dirty="0">
                <a:cs typeface="Times New Roman" pitchFamily="18" charset="0"/>
              </a:rPr>
              <a:t>Trends, fads and fashions</a:t>
            </a:r>
          </a:p>
          <a:p>
            <a:r>
              <a:rPr lang="en-GB" altLang="en-US" sz="2800" dirty="0">
                <a:cs typeface="Times New Roman" pitchFamily="18" charset="0"/>
              </a:rPr>
              <a:t>Ethical and sustainability considerations</a:t>
            </a:r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3769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AD91D-C13F-4F0A-B50E-3DB3A71B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Local gastronomy a result of: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EF0A7-67A3-40F2-B863-9002D4A1B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Gastro-geography  - </a:t>
            </a:r>
            <a:r>
              <a:rPr lang="en-GB" sz="2800" dirty="0"/>
              <a:t>determines how foods and beverages, cooking methods, customs and eating habits are, and have been, influenced by climate, soil, crops, history, tradition, psychology, commerce and the peoples</a:t>
            </a:r>
          </a:p>
          <a:p>
            <a:r>
              <a:rPr lang="en-GB" sz="2800" b="1" dirty="0"/>
              <a:t>Gastro-history - </a:t>
            </a:r>
            <a:r>
              <a:rPr lang="en-GB" sz="2800" dirty="0"/>
              <a:t>determines the influences of the places surrounding a location, and also those beyond, with which the peoples have been, and are, involved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68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Health and eating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Relationship between health and eating is about having a </a:t>
            </a:r>
            <a:r>
              <a:rPr lang="en-GB" altLang="en-US" sz="2800" b="1" dirty="0">
                <a:cs typeface="Times New Roman" pitchFamily="18" charset="0"/>
              </a:rPr>
              <a:t>healthy diet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Individual foods or drinks are not more healthy or less healthy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Customers want: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Availability of choices 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More specific information on </a:t>
            </a:r>
            <a:r>
              <a:rPr lang="en-GB" altLang="en-US" dirty="0" err="1">
                <a:cs typeface="Times New Roman" pitchFamily="18" charset="0"/>
              </a:rPr>
              <a:t>ingriedients</a:t>
            </a:r>
            <a:r>
              <a:rPr lang="en-GB" altLang="en-US" dirty="0">
                <a:cs typeface="Times New Roman" pitchFamily="18" charset="0"/>
              </a:rPr>
              <a:t> and methods of cooking used</a:t>
            </a:r>
          </a:p>
        </p:txBody>
      </p:sp>
    </p:spTree>
    <p:extLst>
      <p:ext uri="{BB962C8B-B14F-4D97-AF65-F5344CB8AC3E}">
        <p14:creationId xmlns:p14="http://schemas.microsoft.com/office/powerpoint/2010/main" val="283405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8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Medical dietary requirements</a:t>
            </a:r>
            <a:endParaRPr lang="en-GB" altLang="en-US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Includes prevention of allergic reactions</a:t>
            </a:r>
          </a:p>
          <a:p>
            <a:r>
              <a:rPr lang="en-GB" altLang="en-US" sz="2800" dirty="0">
                <a:cs typeface="Times New Roman" pitchFamily="18" charset="0"/>
              </a:rPr>
              <a:t>Customers need to know about the ingredients</a:t>
            </a:r>
          </a:p>
          <a:p>
            <a:r>
              <a:rPr lang="en-GB" altLang="en-US" sz="2800" dirty="0">
                <a:cs typeface="Times New Roman" pitchFamily="18" charset="0"/>
              </a:rPr>
              <a:t>Certain things may cause illness or be fatal </a:t>
            </a:r>
          </a:p>
          <a:p>
            <a:r>
              <a:rPr lang="en-GB" altLang="en-US" sz="2800" dirty="0">
                <a:cs typeface="Times New Roman" pitchFamily="18" charset="0"/>
              </a:rPr>
              <a:t>Server must: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Be accurate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Never guess</a:t>
            </a:r>
          </a:p>
          <a:p>
            <a:pPr lvl="1"/>
            <a:r>
              <a:rPr lang="en-GB" altLang="en-US" sz="2400" dirty="0">
                <a:cs typeface="Times New Roman" pitchFamily="18" charset="0"/>
              </a:rPr>
              <a:t>Seek further information</a:t>
            </a:r>
            <a:r>
              <a:rPr lang="en-GB" altLang="en-US" sz="2400" dirty="0"/>
              <a:t> if in any doubt</a:t>
            </a:r>
          </a:p>
        </p:txBody>
      </p:sp>
    </p:spTree>
    <p:extLst>
      <p:ext uri="{BB962C8B-B14F-4D97-AF65-F5344CB8AC3E}">
        <p14:creationId xmlns:p14="http://schemas.microsoft.com/office/powerpoint/2010/main" val="4187269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69CE4-640B-495C-CCE8-AB9090C73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Allergens and intolerances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4EDA5-A532-1420-B1DD-94D61B6FE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Allergens</a:t>
            </a:r>
            <a:r>
              <a:rPr lang="en-US" sz="2800" dirty="0"/>
              <a:t>  - It is a legal requirement for food businesses to provide information on 14 specified allergenic ingredients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b="1" dirty="0"/>
              <a:t>Food intolerance - </a:t>
            </a:r>
            <a:r>
              <a:rPr lang="en-US" sz="2800" dirty="0"/>
              <a:t>more common than food allergies – e.g., gluten intolerance (coeliac disease), lactose intolerance, or garlic intolerance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135655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Other dietary requirements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Cultural and religious including: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Hindus; Jews; Muslims; Sikhs; Rastafarians; Roman Catholics</a:t>
            </a:r>
          </a:p>
          <a:p>
            <a:pPr lvl="1">
              <a:buFont typeface="Wingdings" pitchFamily="2" charset="2"/>
              <a:buNone/>
            </a:pPr>
            <a:endParaRPr lang="en-GB" altLang="en-US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Vegetarianism including: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semi; </a:t>
            </a:r>
            <a:r>
              <a:rPr lang="en-GB" altLang="en-US" dirty="0" err="1">
                <a:cs typeface="Times New Roman" pitchFamily="18" charset="0"/>
              </a:rPr>
              <a:t>lacto-ovo</a:t>
            </a:r>
            <a:r>
              <a:rPr lang="en-GB" altLang="en-US" dirty="0">
                <a:cs typeface="Times New Roman" pitchFamily="18" charset="0"/>
              </a:rPr>
              <a:t>; </a:t>
            </a:r>
            <a:r>
              <a:rPr lang="en-GB" altLang="en-US" dirty="0" err="1">
                <a:cs typeface="Times New Roman" pitchFamily="18" charset="0"/>
              </a:rPr>
              <a:t>lacto</a:t>
            </a:r>
            <a:r>
              <a:rPr lang="en-GB" altLang="en-US" dirty="0">
                <a:cs typeface="Times New Roman" pitchFamily="18" charset="0"/>
              </a:rPr>
              <a:t>; vegans; fruitarians</a:t>
            </a:r>
          </a:p>
          <a:p>
            <a:endParaRPr lang="en-GB" altLang="en-US" dirty="0"/>
          </a:p>
          <a:p>
            <a:r>
              <a:rPr lang="en-GB" altLang="en-US" sz="2800" dirty="0"/>
              <a:t>Pescatarian </a:t>
            </a:r>
          </a:p>
        </p:txBody>
      </p:sp>
    </p:spTree>
    <p:extLst>
      <p:ext uri="{BB962C8B-B14F-4D97-AF65-F5344CB8AC3E}">
        <p14:creationId xmlns:p14="http://schemas.microsoft.com/office/powerpoint/2010/main" val="3760231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Prominent chefs and 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Great influence by prominent chefs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dirty="0"/>
              <a:t>Also from:</a:t>
            </a:r>
          </a:p>
          <a:p>
            <a:pPr lvl="1"/>
            <a:r>
              <a:rPr lang="en-GB" dirty="0"/>
              <a:t>Media generally</a:t>
            </a:r>
          </a:p>
          <a:p>
            <a:pPr lvl="1"/>
            <a:r>
              <a:rPr lang="en-GB" dirty="0"/>
              <a:t>Social media</a:t>
            </a:r>
          </a:p>
          <a:p>
            <a:pPr lvl="1"/>
            <a:r>
              <a:rPr lang="en-GB" dirty="0"/>
              <a:t>Chef, cookery and consumer programmes</a:t>
            </a:r>
          </a:p>
        </p:txBody>
      </p:sp>
    </p:spTree>
    <p:extLst>
      <p:ext uri="{BB962C8B-B14F-4D97-AF65-F5344CB8AC3E}">
        <p14:creationId xmlns:p14="http://schemas.microsoft.com/office/powerpoint/2010/main" val="34667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952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Trends, fads and fashions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Trends: </a:t>
            </a:r>
            <a:r>
              <a:rPr lang="en-GB" sz="2800" dirty="0"/>
              <a:t>developments in technology, cuisine and restaurant styles that lead to long term adoption</a:t>
            </a:r>
          </a:p>
          <a:p>
            <a:pPr marL="0" indent="0">
              <a:buNone/>
            </a:pPr>
            <a:endParaRPr lang="en-GB" sz="2800" dirty="0"/>
          </a:p>
          <a:p>
            <a:r>
              <a:rPr lang="en-GB" sz="2800" b="1" dirty="0"/>
              <a:t>Fads and fashions: </a:t>
            </a:r>
            <a:r>
              <a:rPr lang="en-GB" sz="2800" dirty="0"/>
              <a:t>things that appear, are widely adopted, and just as quickly disappear</a:t>
            </a:r>
          </a:p>
        </p:txBody>
      </p:sp>
    </p:spTree>
    <p:extLst>
      <p:ext uri="{BB962C8B-B14F-4D97-AF65-F5344CB8AC3E}">
        <p14:creationId xmlns:p14="http://schemas.microsoft.com/office/powerpoint/2010/main" val="108458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Ethical influences</a:t>
            </a:r>
            <a:r>
              <a:rPr lang="en-GB" altLang="en-US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Sustainability of food supply chain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Fair trade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Acceptability, or otherwise, of genetically modified or irradiated foods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Reducing food packaging and food waste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Reducing the effects that food production has on the environment generally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1576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2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2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2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2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Essential knowledge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Server must know what they are serving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The service requirements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How to advise the customer on: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content of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methods used in making the dishes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the accompaniments offered</a:t>
            </a:r>
          </a:p>
        </p:txBody>
      </p:sp>
    </p:spTree>
    <p:extLst>
      <p:ext uri="{BB962C8B-B14F-4D97-AF65-F5344CB8AC3E}">
        <p14:creationId xmlns:p14="http://schemas.microsoft.com/office/powerpoint/2010/main" val="42572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3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3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3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3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Developing menus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828800"/>
            <a:ext cx="8055496" cy="46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Essential considerations: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Location and competition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Customer needs and spending power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Number of items and price range of menus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Potential throughput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Space and equipment required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Amount, availability and capability of labour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Supplies and storage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Accuracy of costing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Nutritional information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772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0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40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40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construction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599" y="2276872"/>
            <a:ext cx="7470725" cy="3898776"/>
          </a:xfrm>
        </p:spPr>
        <p:txBody>
          <a:bodyPr/>
          <a:lstStyle/>
          <a:p>
            <a:r>
              <a:rPr lang="en-GB" sz="2800" dirty="0"/>
              <a:t>Daily menus</a:t>
            </a:r>
          </a:p>
          <a:p>
            <a:r>
              <a:rPr lang="en-GB" sz="2800" dirty="0"/>
              <a:t>Pre-planned / pre-designed</a:t>
            </a:r>
          </a:p>
          <a:p>
            <a:r>
              <a:rPr lang="en-GB" sz="2800" dirty="0"/>
              <a:t>Cyclical menus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5353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0D998-E6C5-401B-9FAE-8F8C92F08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content and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26424-AFB5-432D-A8CA-364B6090B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Can be presentation in a variety of formats</a:t>
            </a:r>
          </a:p>
          <a:p>
            <a:r>
              <a:rPr lang="en-GB" sz="2800" dirty="0"/>
              <a:t>Need to ensure the look and feel of the menu matches the overall design of the restaurant</a:t>
            </a:r>
          </a:p>
          <a:p>
            <a:r>
              <a:rPr lang="en-GB" sz="2800" dirty="0"/>
              <a:t>And must include:</a:t>
            </a:r>
          </a:p>
          <a:p>
            <a:pPr lvl="1"/>
            <a:r>
              <a:rPr lang="en-GB" sz="2400" dirty="0"/>
              <a:t>Clear and accurate descriptions </a:t>
            </a:r>
          </a:p>
          <a:p>
            <a:pPr lvl="1"/>
            <a:r>
              <a:rPr lang="en-GB" sz="2400" dirty="0"/>
              <a:t>Clear indication of pricing</a:t>
            </a:r>
          </a:p>
          <a:p>
            <a:pPr lvl="1"/>
            <a:r>
              <a:rPr lang="en-GB" sz="2400" dirty="0"/>
              <a:t>Dietary information</a:t>
            </a:r>
          </a:p>
          <a:p>
            <a:pPr lvl="1"/>
            <a:r>
              <a:rPr lang="en-GB" sz="2400" dirty="0"/>
              <a:t>Items or groups of items with names customers recognise and understand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46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DA9A-3B6F-47A9-801C-B8C5835A6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202C8-5D5F-4DAC-AD04-E72494641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9925" y="2060848"/>
            <a:ext cx="7772400" cy="4392488"/>
          </a:xfrm>
        </p:spPr>
        <p:txBody>
          <a:bodyPr/>
          <a:lstStyle/>
          <a:p>
            <a:r>
              <a:rPr lang="en-GB" sz="2800" dirty="0"/>
              <a:t>Tactics include:</a:t>
            </a:r>
          </a:p>
          <a:p>
            <a:pPr lvl="1"/>
            <a:r>
              <a:rPr lang="en-GB" sz="2400" dirty="0"/>
              <a:t>Highlighting customer favourites to draw attention to them </a:t>
            </a:r>
          </a:p>
          <a:p>
            <a:pPr lvl="1"/>
            <a:r>
              <a:rPr lang="en-GB" sz="2400" dirty="0"/>
              <a:t>Placing more profitable dishes in first and last position on the menu</a:t>
            </a:r>
          </a:p>
          <a:p>
            <a:pPr lvl="1"/>
            <a:r>
              <a:rPr lang="en-GB" sz="2400" dirty="0"/>
              <a:t>Keeping prices in the body of the description paragraph</a:t>
            </a:r>
          </a:p>
          <a:p>
            <a:pPr lvl="1"/>
            <a:r>
              <a:rPr lang="en-GB" sz="2400" dirty="0"/>
              <a:t>Using illustrations and photos</a:t>
            </a:r>
          </a:p>
          <a:p>
            <a:pPr lvl="1"/>
            <a:r>
              <a:rPr lang="en-GB" sz="2400" dirty="0"/>
              <a:t>Responding to eye gaze motion theory  </a:t>
            </a:r>
          </a:p>
          <a:p>
            <a:pPr lvl="1"/>
            <a:r>
              <a:rPr lang="en-GB" sz="2400" dirty="0"/>
              <a:t>Keeping current by evaluating every six months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72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Menu copy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Approaches to menu copy include: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Ensuring sufficient description to aid understanding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Ensure right emphasis is given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Culinary terms properly used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Names are those people recognise and understand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Emphasis is maintained by good use of print size and style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11902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1886-A5E9-80A3-0E8D-406AA4AA8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Menu costing and pricing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4B6146-17B1-B7B0-5A01-4B630744A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To cost a dish, the minimum information required is:</a:t>
            </a:r>
          </a:p>
          <a:p>
            <a:pPr lvl="1"/>
            <a:r>
              <a:rPr lang="en-US" sz="2400" dirty="0"/>
              <a:t>The finished portion size</a:t>
            </a:r>
          </a:p>
          <a:p>
            <a:pPr lvl="1"/>
            <a:r>
              <a:rPr lang="en-US" sz="2400" dirty="0"/>
              <a:t>The recipe used to produce the dish</a:t>
            </a:r>
          </a:p>
          <a:p>
            <a:pPr lvl="1"/>
            <a:r>
              <a:rPr lang="en-US" sz="2400" dirty="0"/>
              <a:t>The ingredient cost (including everything required for that dish)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40049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CB344-919C-F014-D3AC-24F60EAD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Cost plus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E839D-4D65-43C0-04FB-4CBE435D4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756" y="1844824"/>
            <a:ext cx="7772400" cy="4752528"/>
          </a:xfrm>
        </p:spPr>
        <p:txBody>
          <a:bodyPr/>
          <a:lstStyle/>
          <a:p>
            <a:r>
              <a:rPr lang="en-US" sz="2800" dirty="0"/>
              <a:t>Main course with overall food cost of £9.50  Required gross profit margin of 70 per cent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Graphical user interface, text, application">
            <a:extLst>
              <a:ext uri="{FF2B5EF4-FFF2-40B4-BE49-F238E27FC236}">
                <a16:creationId xmlns:a16="http://schemas.microsoft.com/office/drawing/2014/main" id="{3673C673-C768-557A-554C-449CF11CF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69" y="2878188"/>
            <a:ext cx="7958239" cy="3575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969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5C5B-FA96-4F20-9F24-A449F0328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Chapter </a:t>
            </a:r>
            <a:r>
              <a:rPr lang="en-GB"/>
              <a:t>5 covers: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CBB00-0D1E-4B11-BD2E-0325DBE1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Types of menus</a:t>
            </a:r>
          </a:p>
          <a:p>
            <a:r>
              <a:rPr lang="en-GB" sz="2800" dirty="0"/>
              <a:t>Menu planning</a:t>
            </a:r>
          </a:p>
          <a:p>
            <a:r>
              <a:rPr lang="en-GB" sz="2800" dirty="0"/>
              <a:t>Menu costing and pricing</a:t>
            </a:r>
          </a:p>
          <a:p>
            <a:r>
              <a:rPr lang="en-GB" sz="2800" dirty="0"/>
              <a:t>Food production systems</a:t>
            </a:r>
          </a:p>
          <a:p>
            <a:r>
              <a:rPr lang="en-GB" sz="2800" dirty="0"/>
              <a:t>Volume in food production</a:t>
            </a:r>
          </a:p>
          <a:p>
            <a:r>
              <a:rPr lang="en-GB" sz="2800" dirty="0"/>
              <a:t>Purchasing</a:t>
            </a:r>
          </a:p>
          <a:p>
            <a:r>
              <a:rPr lang="en-GB" sz="2800" dirty="0"/>
              <a:t>Operational control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3653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0828F-D1CA-E4F6-34CE-954D05410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Pricing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BFEB8-4D79-9CA0-AA20-E94F40D58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cost plus method is attractive because of its simplicity, but there are problems with it</a:t>
            </a:r>
          </a:p>
          <a:p>
            <a:endParaRPr lang="en-US" dirty="0"/>
          </a:p>
          <a:p>
            <a:r>
              <a:rPr lang="en-US" dirty="0"/>
              <a:t>Often a combination of different pricing methods is used. </a:t>
            </a:r>
          </a:p>
        </p:txBody>
      </p:sp>
    </p:spTree>
    <p:extLst>
      <p:ext uri="{BB962C8B-B14F-4D97-AF65-F5344CB8AC3E}">
        <p14:creationId xmlns:p14="http://schemas.microsoft.com/office/powerpoint/2010/main" val="15096247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Kitchen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8352928" cy="4608512"/>
          </a:xfrm>
        </p:spPr>
        <p:txBody>
          <a:bodyPr/>
          <a:lstStyle/>
          <a:p>
            <a:r>
              <a:rPr lang="en-GB" sz="2800" dirty="0"/>
              <a:t>Legacy of Escoffier</a:t>
            </a:r>
          </a:p>
          <a:p>
            <a:r>
              <a:rPr lang="en-GB" sz="2800" i="1" dirty="0" err="1"/>
              <a:t>Partie</a:t>
            </a:r>
            <a:r>
              <a:rPr lang="en-GB" sz="2800" dirty="0"/>
              <a:t> system (product based approach)</a:t>
            </a:r>
          </a:p>
          <a:p>
            <a:r>
              <a:rPr lang="en-GB" sz="2800" dirty="0"/>
              <a:t>Standard cuisine terms</a:t>
            </a:r>
          </a:p>
          <a:p>
            <a:r>
              <a:rPr lang="en-GB" sz="2800" dirty="0"/>
              <a:t>Vast development in cooking techniques and equipment</a:t>
            </a:r>
          </a:p>
          <a:p>
            <a:r>
              <a:rPr lang="en-GB" sz="2800" dirty="0"/>
              <a:t>Operations now rationalised and redesigned for efficiency</a:t>
            </a:r>
          </a:p>
          <a:p>
            <a:r>
              <a:rPr lang="en-GB" sz="2800" dirty="0"/>
              <a:t>Alternative process approach (based on production techniques and processes)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75481" y="548680"/>
            <a:ext cx="7793037" cy="1143000"/>
          </a:xfrm>
        </p:spPr>
        <p:txBody>
          <a:bodyPr/>
          <a:lstStyle/>
          <a:p>
            <a:r>
              <a:rPr lang="en-GB" altLang="en-US"/>
              <a:t>Elements of food production</a:t>
            </a:r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86470" y="1844824"/>
            <a:ext cx="6899050" cy="474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296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48680"/>
            <a:ext cx="8915400" cy="1143000"/>
          </a:xfrm>
        </p:spPr>
        <p:txBody>
          <a:bodyPr/>
          <a:lstStyle/>
          <a:p>
            <a:r>
              <a:rPr lang="en-GB" altLang="en-US" dirty="0"/>
              <a:t>Generic model of food production system</a:t>
            </a:r>
            <a:endParaRPr lang="en-US" altLang="en-US" dirty="0"/>
          </a:p>
        </p:txBody>
      </p:sp>
      <p:pic>
        <p:nvPicPr>
          <p:cNvPr id="177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6414" y="2492896"/>
            <a:ext cx="6991172" cy="29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959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Methods of food production</a:t>
            </a:r>
            <a:endParaRPr lang="en-US" alt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89125" y="2017713"/>
            <a:ext cx="6570663" cy="4114800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Conventional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Convenience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Call order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Continuous flow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Centralised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Cook-chill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Cook-freeze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Sous-vide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en-US" sz="2800" dirty="0"/>
              <a:t>Assembly kitchen</a:t>
            </a:r>
          </a:p>
        </p:txBody>
      </p:sp>
    </p:spTree>
    <p:extLst>
      <p:ext uri="{BB962C8B-B14F-4D97-AF65-F5344CB8AC3E}">
        <p14:creationId xmlns:p14="http://schemas.microsoft.com/office/powerpoint/2010/main" val="10892326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Volume in food production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Seven stages of the food production process 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Foods in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Storage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Preparation</a:t>
            </a: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Cooking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Holding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Regeneration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1371600" lvl="2" indent="-457200">
              <a:lnSpc>
                <a:spcPct val="90000"/>
              </a:lnSpc>
              <a:buFontTx/>
              <a:buAutoNum type="arabicPeriod"/>
            </a:pPr>
            <a:r>
              <a:rPr lang="en-GB" altLang="en-US" dirty="0">
                <a:cs typeface="Times New Roman" pitchFamily="18" charset="0"/>
              </a:rPr>
              <a:t>Presentation</a:t>
            </a:r>
            <a:r>
              <a:rPr lang="en-GB" altLang="en-US" dirty="0">
                <a:solidFill>
                  <a:srgbClr val="221E1F"/>
                </a:solidFill>
                <a:cs typeface="Times New Roman" pitchFamily="18" charset="0"/>
              </a:rPr>
              <a:t> </a:t>
            </a:r>
            <a:endParaRPr lang="en-GB" altLang="en-US" dirty="0"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Each has an effect on the potential volume of the operation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345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9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9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9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9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9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Purchasing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GB" altLang="en-US" sz="2800" dirty="0">
                <a:cs typeface="Times New Roman" pitchFamily="18" charset="0"/>
              </a:rPr>
              <a:t>Six steps for successful purchasing and receiving functions: </a:t>
            </a: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Know the market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Determine purchasing needs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Establish and use specifications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Design the purchase procedures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Ensure accurate receiving</a:t>
            </a:r>
            <a:r>
              <a:rPr lang="en-GB" altLang="en-US" sz="2800" dirty="0">
                <a:solidFill>
                  <a:srgbClr val="221E1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altLang="en-US" sz="2800" dirty="0">
              <a:cs typeface="Times New Roman" pitchFamily="18" charset="0"/>
            </a:endParaRPr>
          </a:p>
          <a:p>
            <a:pPr marL="1447800" lvl="2" indent="-533400">
              <a:buFontTx/>
              <a:buAutoNum type="arabicPeriod"/>
            </a:pPr>
            <a:r>
              <a:rPr lang="en-GB" altLang="en-US" sz="2800" dirty="0">
                <a:cs typeface="Times New Roman" pitchFamily="18" charset="0"/>
              </a:rPr>
              <a:t>Evaluate the purchasing task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9317612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Operational control cycle</a:t>
            </a:r>
          </a:p>
        </p:txBody>
      </p:sp>
      <p:pic>
        <p:nvPicPr>
          <p:cNvPr id="181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1187" y="1988840"/>
            <a:ext cx="7921625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3528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617538"/>
          </a:xfrm>
        </p:spPr>
        <p:txBody>
          <a:bodyPr/>
          <a:lstStyle/>
          <a:p>
            <a:r>
              <a:rPr lang="en-GB" altLang="en-US"/>
              <a:t>Summary of purchasing transaction</a:t>
            </a:r>
          </a:p>
        </p:txBody>
      </p:sp>
      <p:pic>
        <p:nvPicPr>
          <p:cNvPr id="1822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528" y="836762"/>
            <a:ext cx="6197850" cy="567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4717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Control and profitability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916832"/>
            <a:ext cx="7772400" cy="4258816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Summary of the key factors: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Efficient preparation of raw materials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Correct cooking of food to minimise portion loss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Correct portion control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Minimising wastage and reducing theft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Accurate ordering and checking procedures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Reference marks to standardised recipes and yield factors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Sufficient research into suppliers</a:t>
            </a:r>
          </a:p>
          <a:p>
            <a:pPr lvl="1">
              <a:lnSpc>
                <a:spcPct val="90000"/>
              </a:lnSpc>
            </a:pPr>
            <a:r>
              <a:rPr lang="en-GB" altLang="en-US" sz="2400" dirty="0">
                <a:cs typeface="Times New Roman" pitchFamily="18" charset="0"/>
              </a:rPr>
              <a:t>Accurate forecasting and sound menu planning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58667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Purpose of the menu</a:t>
            </a:r>
            <a:r>
              <a:rPr lang="en-GB" altLang="en-US">
                <a:solidFill>
                  <a:schemeClr val="tx1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/>
              <a:t>Selling aid – method of communication</a:t>
            </a:r>
          </a:p>
          <a:p>
            <a:endParaRPr lang="en-GB" altLang="en-US" sz="2800" dirty="0">
              <a:cs typeface="Times New Roman" pitchFamily="18" charset="0"/>
            </a:endParaRPr>
          </a:p>
          <a:p>
            <a:r>
              <a:rPr lang="en-GB" altLang="en-US" sz="2800" dirty="0">
                <a:cs typeface="Times New Roman" pitchFamily="18" charset="0"/>
              </a:rPr>
              <a:t>Adequate information, easily found and followed, will make the customer feel more at home and will assist in selling the menu</a:t>
            </a:r>
          </a:p>
        </p:txBody>
      </p:sp>
    </p:spTree>
    <p:extLst>
      <p:ext uri="{BB962C8B-B14F-4D97-AF65-F5344CB8AC3E}">
        <p14:creationId xmlns:p14="http://schemas.microsoft.com/office/powerpoint/2010/main" val="286481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1C572AF-CA61-494B-A7C5-62FD11313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0509" y="116632"/>
            <a:ext cx="8482980" cy="636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622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>
                <a:cs typeface="Times New Roman" pitchFamily="18" charset="0"/>
              </a:rPr>
              <a:t>Types of menu</a:t>
            </a:r>
            <a:endParaRPr lang="en-GB" altLang="en-US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All menus, no matter how simple or complex, are based on the two basic menu types: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table d’hôte (set price for a number of courses)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à la carte (individually priced)</a:t>
            </a:r>
          </a:p>
          <a:p>
            <a:r>
              <a:rPr lang="en-GB" altLang="en-US" sz="2800" dirty="0">
                <a:cs typeface="Times New Roman" pitchFamily="18" charset="0"/>
              </a:rPr>
              <a:t>Some menus offer combinations of these two classes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24690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Other menu terms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7772400" cy="475252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Carte du jour (literally card of the day)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Menu du jour - Menu of the day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Prix fixe (fixed price)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Tasting menu (‘menu degustation’)</a:t>
            </a:r>
          </a:p>
          <a:p>
            <a:pPr lvl="1">
              <a:lnSpc>
                <a:spcPct val="90000"/>
              </a:lnSpc>
            </a:pPr>
            <a:r>
              <a:rPr lang="en-GB" altLang="en-US" dirty="0">
                <a:cs typeface="Times New Roman" pitchFamily="18" charset="0"/>
              </a:rPr>
              <a:t>Tasting menus can also be offered with a flight (selection) of wines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Tapas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Meze</a:t>
            </a: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For all menus the price of the meal might also include wine or other drinks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44414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Classic menu sequence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536" y="1820992"/>
            <a:ext cx="3810000" cy="4644588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Canapés and amuse bouche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Starters / Appetisers Hors-d’oeuvres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Soup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Egg dishes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Pasta and rice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Fish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r>
              <a:rPr lang="en-GB" altLang="en-US" sz="2400" dirty="0">
                <a:cs typeface="Times New Roman" pitchFamily="18" charset="0"/>
              </a:rPr>
              <a:t>Sorbet</a:t>
            </a:r>
          </a:p>
          <a:p>
            <a:pPr marL="457200" indent="-457200">
              <a:lnSpc>
                <a:spcPct val="90000"/>
              </a:lnSpc>
              <a:buFontTx/>
              <a:buAutoNum type="arabicPeriod"/>
            </a:pPr>
            <a:endParaRPr lang="en-GB" altLang="en-US" sz="2400" dirty="0">
              <a:cs typeface="Times New Roman" pitchFamily="18" charset="0"/>
            </a:endParaRPr>
          </a:p>
        </p:txBody>
      </p:sp>
      <p:sp>
        <p:nvSpPr>
          <p:cNvPr id="157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56124" y="1825884"/>
            <a:ext cx="3810000" cy="4114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+mj-lt"/>
              <a:buAutoNum type="arabicPeriod" startAt="8"/>
            </a:pPr>
            <a:r>
              <a:rPr lang="en-GB" altLang="en-US" sz="2400" dirty="0">
                <a:cs typeface="Times New Roman" pitchFamily="18" charset="0"/>
              </a:rPr>
              <a:t>Meat, poultry, game, vegetarian, vegan and plant-based 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 typeface="+mj-lt"/>
              <a:buAutoNum type="arabicPeriod" startAt="8"/>
            </a:pPr>
            <a:r>
              <a:rPr lang="en-GB" altLang="en-US" sz="2400" dirty="0">
                <a:cs typeface="Times New Roman" pitchFamily="18" charset="0"/>
              </a:rPr>
              <a:t>Potatoes, vegetables, salads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GB" altLang="en-US" sz="2400" dirty="0">
                <a:cs typeface="Times New Roman" pitchFamily="18" charset="0"/>
              </a:rPr>
              <a:t>Cheese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GB" altLang="en-US" sz="2400" dirty="0">
                <a:cs typeface="Times New Roman" pitchFamily="18" charset="0"/>
              </a:rPr>
              <a:t>Sweets / desserts (most often now called dessert)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GB" altLang="en-US" sz="2400" dirty="0">
                <a:cs typeface="Times New Roman" pitchFamily="18" charset="0"/>
              </a:rPr>
              <a:t>Savoury  </a:t>
            </a:r>
          </a:p>
          <a:p>
            <a:pPr marL="457200" indent="-457200">
              <a:lnSpc>
                <a:spcPct val="90000"/>
              </a:lnSpc>
              <a:buClr>
                <a:schemeClr val="tx1"/>
              </a:buClr>
              <a:buFontTx/>
              <a:buAutoNum type="arabicPeriod" startAt="8"/>
            </a:pPr>
            <a:r>
              <a:rPr lang="en-GB" altLang="en-US" sz="2400" dirty="0">
                <a:cs typeface="Times New Roman" pitchFamily="18" charset="0"/>
              </a:rPr>
              <a:t>Fruit</a:t>
            </a:r>
            <a:br>
              <a:rPr lang="en-GB" altLang="en-US" sz="2400" dirty="0">
                <a:cs typeface="Times New Roman" pitchFamily="18" charset="0"/>
              </a:rPr>
            </a:br>
            <a:br>
              <a:rPr lang="en-GB" altLang="en-US" sz="2400" dirty="0">
                <a:cs typeface="Times New Roman" pitchFamily="18" charset="0"/>
              </a:rPr>
            </a:br>
            <a:endParaRPr lang="en-GB" alt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cs typeface="Times New Roman" pitchFamily="18" charset="0"/>
              </a:rPr>
              <a:t>Most simple menu</a:t>
            </a:r>
          </a:p>
        </p:txBody>
      </p:sp>
      <p:sp>
        <p:nvSpPr>
          <p:cNvPr id="1587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sz="2800" dirty="0">
                <a:cs typeface="Times New Roman" pitchFamily="18" charset="0"/>
              </a:rPr>
              <a:t>Might comprise: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Starters/appetisers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Main courses</a:t>
            </a:r>
          </a:p>
          <a:p>
            <a:pPr lvl="1"/>
            <a:r>
              <a:rPr lang="en-GB" altLang="en-US" dirty="0">
                <a:cs typeface="Times New Roman" pitchFamily="18" charset="0"/>
              </a:rPr>
              <a:t>To follow / Afters (cheese/sweet)</a:t>
            </a:r>
          </a:p>
          <a:p>
            <a:pPr>
              <a:buFont typeface="Wingdings" pitchFamily="2" charset="2"/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78035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Modern menu structures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844824"/>
            <a:ext cx="8136904" cy="396044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Classic menu sequence derived from traditional European cuisines and service influences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Menu structure and menu sequences change considerably within the various world cuisines</a:t>
            </a:r>
          </a:p>
          <a:p>
            <a:pPr>
              <a:lnSpc>
                <a:spcPct val="90000"/>
              </a:lnSpc>
            </a:pPr>
            <a:endParaRPr lang="en-GB" altLang="en-US" sz="2800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dirty="0">
                <a:cs typeface="Times New Roman" pitchFamily="18" charset="0"/>
              </a:rPr>
              <a:t>Menu terms are culturally bound and vary with location</a:t>
            </a: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03354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autoUpdateAnimBg="0"/>
    </p:bld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648</TotalTime>
  <Words>1312</Words>
  <Application>Microsoft Office PowerPoint</Application>
  <PresentationFormat>On-screen Show (4:3)</PresentationFormat>
  <Paragraphs>245</Paragraphs>
  <Slides>40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Courier New</vt:lpstr>
      <vt:lpstr>Gill Sans MT</vt:lpstr>
      <vt:lpstr>Tahoma</vt:lpstr>
      <vt:lpstr>Times New Roman</vt:lpstr>
      <vt:lpstr>Wingdings</vt:lpstr>
      <vt:lpstr>Blends</vt:lpstr>
      <vt:lpstr>Food and Beverage Management The sixth edition</vt:lpstr>
      <vt:lpstr>PowerPoint Presentation</vt:lpstr>
      <vt:lpstr>Chapter 5 covers:</vt:lpstr>
      <vt:lpstr>Purpose of the menu </vt:lpstr>
      <vt:lpstr>Types of menu</vt:lpstr>
      <vt:lpstr>Other menu terms</vt:lpstr>
      <vt:lpstr>Classic menu sequence</vt:lpstr>
      <vt:lpstr>Most simple menu</vt:lpstr>
      <vt:lpstr>Modern menu structures</vt:lpstr>
      <vt:lpstr>Meal traditions</vt:lpstr>
      <vt:lpstr>Menu construction</vt:lpstr>
      <vt:lpstr>Menu policy</vt:lpstr>
      <vt:lpstr>Key influences on menus </vt:lpstr>
      <vt:lpstr>Local gastronomy a result of:</vt:lpstr>
      <vt:lpstr>Health and eating </vt:lpstr>
      <vt:lpstr>Medical dietary requirements</vt:lpstr>
      <vt:lpstr>Allergens and intolerances</vt:lpstr>
      <vt:lpstr>Other dietary requirements </vt:lpstr>
      <vt:lpstr>Prominent chefs and media</vt:lpstr>
      <vt:lpstr>Trends, fads and fashions</vt:lpstr>
      <vt:lpstr>Ethical influences </vt:lpstr>
      <vt:lpstr>Essential knowledge</vt:lpstr>
      <vt:lpstr>Developing menus</vt:lpstr>
      <vt:lpstr>Menu construction</vt:lpstr>
      <vt:lpstr>Menu content and design</vt:lpstr>
      <vt:lpstr>Menu layout</vt:lpstr>
      <vt:lpstr>Menu copy</vt:lpstr>
      <vt:lpstr>Menu costing and pricing</vt:lpstr>
      <vt:lpstr>Cost plus example</vt:lpstr>
      <vt:lpstr>Pricing methods</vt:lpstr>
      <vt:lpstr>Kitchen management</vt:lpstr>
      <vt:lpstr>Elements of food production</vt:lpstr>
      <vt:lpstr>Generic model of food production system</vt:lpstr>
      <vt:lpstr>Methods of food production</vt:lpstr>
      <vt:lpstr>Volume in food production</vt:lpstr>
      <vt:lpstr>Purchasing</vt:lpstr>
      <vt:lpstr>Operational control cycle</vt:lpstr>
      <vt:lpstr>Summary of purchasing transaction</vt:lpstr>
      <vt:lpstr>Control and profitability</vt:lpstr>
      <vt:lpstr>PowerPoint Presentation</vt:lpstr>
    </vt:vector>
  </TitlesOfParts>
  <Company>The Food and Beverage Training Company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and Beverage Managment 6th Edition 2022</dc:title>
  <dc:subject>FandBM 6th Chapter 5 Food production</dc:subject>
  <dc:creator>John Cousins The Food and Beverage Training Company</dc:creator>
  <cp:keywords>Chapter 5 Food productiuon</cp:keywords>
  <dc:description>Presentation is copyright.  Use or adaptions must include acknowledgement of the source.  Not to be published or shared online.</dc:description>
  <cp:lastModifiedBy>John Cousins</cp:lastModifiedBy>
  <cp:revision>97</cp:revision>
  <dcterms:created xsi:type="dcterms:W3CDTF">2011-08-30T14:41:49Z</dcterms:created>
  <dcterms:modified xsi:type="dcterms:W3CDTF">2022-11-28T12:01:16Z</dcterms:modified>
  <cp:category/>
  <cp:contentStatus>Presentation is copyright.  Use or adaptions must include acknowledgement of the source.  Not to be published or shared online.</cp:contentStatus>
</cp:coreProperties>
</file>